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68" autoAdjust="0"/>
    <p:restoredTop sz="94660"/>
  </p:normalViewPr>
  <p:slideViewPr>
    <p:cSldViewPr>
      <p:cViewPr varScale="1">
        <p:scale>
          <a:sx n="70" d="100"/>
          <a:sy n="70" d="100"/>
        </p:scale>
        <p:origin x="-136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numCol="1" rtlCol="0"/>
          <a:lstStyle>
            <a:lvl1pPr algn="l">
              <a:defRPr sz="1200"/>
            </a:lvl1pPr>
          </a:lstStyle>
          <a:p>
            <a:endParaRPr lang="en-GB" alt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numCol="1" rtlCol="0"/>
          <a:lstStyle>
            <a:lvl1pPr algn="r">
              <a:defRPr sz="1200"/>
            </a:lvl1pPr>
          </a:lstStyle>
          <a:p>
            <a:fld id="{0D7D55FB-EA52-4F4E-8E67-6069F4E7D17C}" type="datetimeFigureOut">
              <a:rPr lang="en-GB" altLang="en-GB" smtClean="0"/>
              <a:pPr/>
              <a:t>05/11/16</a:t>
            </a:fld>
            <a:endParaRPr lang="en-GB" alt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numCol="1" rtlCol="0" anchor="ctr"/>
          <a:lstStyle/>
          <a:p>
            <a:endParaRPr lang="en-GB" alt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numCol="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numCol="1" rtlCol="0" anchor="b"/>
          <a:lstStyle>
            <a:lvl1pPr algn="l">
              <a:defRPr sz="1200"/>
            </a:lvl1pPr>
          </a:lstStyle>
          <a:p>
            <a:endParaRPr lang="en-GB" alt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numCol="1" rtlCol="0" anchor="b"/>
          <a:lstStyle>
            <a:lvl1pPr algn="r">
              <a:defRPr sz="1200"/>
            </a:lvl1pPr>
          </a:lstStyle>
          <a:p>
            <a:fld id="{ACDF169C-1AF1-46A4-84D6-941E97E615E3}" type="slidenum">
              <a:rPr lang="en-GB" altLang="en-GB" smtClean="0"/>
              <a:pPr/>
              <a:t>‹#›</a:t>
            </a:fld>
            <a:endParaRPr lang="en-GB" altLang="en-GB"/>
          </a:p>
        </p:txBody>
      </p:sp>
    </p:spTree>
    <p:extLst>
      <p:ext uri="{BB962C8B-B14F-4D97-AF65-F5344CB8AC3E}">
        <p14:creationId xmlns:p14="http://schemas.microsoft.com/office/powerpoint/2010/main" val="2131296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lstStyle/>
          <a:p>
            <a:endParaRPr lang="en-GB" altLang="en-GB" dirty="0"/>
          </a:p>
        </p:txBody>
      </p:sp>
      <p:sp>
        <p:nvSpPr>
          <p:cNvPr id="4" name="Slide Number Placeholder 3"/>
          <p:cNvSpPr>
            <a:spLocks noGrp="1"/>
          </p:cNvSpPr>
          <p:nvPr>
            <p:ph type="sldNum" sz="quarter" idx="10"/>
          </p:nvPr>
        </p:nvSpPr>
        <p:spPr/>
        <p:txBody>
          <a:bodyPr numCol="1"/>
          <a:lstStyle/>
          <a:p>
            <a:fld id="{B8F97CF0-2759-416E-A16C-CFB560F4F861}" type="slidenum">
              <a:rPr lang="en-GB" altLang="en-GB" smtClean="0"/>
              <a:pPr/>
              <a:t>26</a:t>
            </a:fld>
            <a:endParaRPr lang="en-GB" altLang="en-GB"/>
          </a:p>
        </p:txBody>
      </p:sp>
    </p:spTree>
    <p:extLst>
      <p:ext uri="{BB962C8B-B14F-4D97-AF65-F5344CB8AC3E}">
        <p14:creationId xmlns:p14="http://schemas.microsoft.com/office/powerpoint/2010/main" val="247001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a:t>Click to edit Master title style</a:t>
            </a:r>
            <a:endParaRPr lang="en-GB" altLang="en-GB"/>
          </a:p>
        </p:txBody>
      </p:sp>
      <p:sp>
        <p:nvSpPr>
          <p:cNvPr id="3" name="Subtitle 2"/>
          <p:cNvSpPr>
            <a:spLocks noGrp="1"/>
          </p:cNvSpPr>
          <p:nvPr>
            <p:ph type="subTitle" idx="1"/>
          </p:nvPr>
        </p:nvSpPr>
        <p:spPr>
          <a:xfrm>
            <a:off x="1371600" y="388620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ltLang="en-GB"/>
          </a:p>
        </p:txBody>
      </p:sp>
      <p:sp>
        <p:nvSpPr>
          <p:cNvPr id="4" name="Date Placeholder 3"/>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numCol="1"/>
          <a:lstStyle/>
          <a:p>
            <a:r>
              <a:rPr lang="en-US"/>
              <a:t>Click to edit Master title style</a:t>
            </a:r>
            <a:endParaRPr lang="en-GB" altLang="en-GB"/>
          </a:p>
        </p:txBody>
      </p:sp>
      <p:sp>
        <p:nvSpPr>
          <p:cNvPr id="3" name="Vertical Text Placeholder 2"/>
          <p:cNvSpPr>
            <a:spLocks noGrp="1"/>
          </p:cNvSpPr>
          <p:nvPr>
            <p:ph type="body" orient="vert" idx="1"/>
          </p:nvPr>
        </p:nvSpPr>
        <p:spPr>
          <a:xfrm>
            <a:off x="457200" y="274638"/>
            <a:ext cx="6019800" cy="5851525"/>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a:t>Click to edit Master title style</a:t>
            </a:r>
            <a:endParaRPr lang="en-GB" altLang="en-GB"/>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5" name="Footer Placeholder 4"/>
          <p:cNvSpPr>
            <a:spLocks noGrp="1"/>
          </p:cNvSpPr>
          <p:nvPr>
            <p:ph type="ftr" sz="quarter" idx="11"/>
          </p:nvPr>
        </p:nvSpPr>
        <p:spPr/>
        <p:txBody>
          <a:bodyPr numCol="1"/>
          <a:lstStyle/>
          <a:p>
            <a:endParaRPr lang="en-GB" altLang="en-GB"/>
          </a:p>
        </p:txBody>
      </p:sp>
      <p:sp>
        <p:nvSpPr>
          <p:cNvPr id="6" name="Slide Number Placeholder 5"/>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Content Placeholder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Content Placeholder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Date Placeholder 4"/>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a:t>Click to edit Master title style</a:t>
            </a:r>
            <a:endParaRPr lang="en-GB" altLang="en-GB"/>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7" name="Date Placeholder 6"/>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8" name="Footer Placeholder 7"/>
          <p:cNvSpPr>
            <a:spLocks noGrp="1"/>
          </p:cNvSpPr>
          <p:nvPr>
            <p:ph type="ftr" sz="quarter" idx="11"/>
          </p:nvPr>
        </p:nvSpPr>
        <p:spPr/>
        <p:txBody>
          <a:bodyPr numCol="1"/>
          <a:lstStyle/>
          <a:p>
            <a:endParaRPr lang="en-GB" altLang="en-GB"/>
          </a:p>
        </p:txBody>
      </p:sp>
      <p:sp>
        <p:nvSpPr>
          <p:cNvPr id="9" name="Slide Number Placeholder 8"/>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GB" altLang="en-GB"/>
          </a:p>
        </p:txBody>
      </p:sp>
      <p:sp>
        <p:nvSpPr>
          <p:cNvPr id="3" name="Date Placeholder 2"/>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4" name="Footer Placeholder 3"/>
          <p:cNvSpPr>
            <a:spLocks noGrp="1"/>
          </p:cNvSpPr>
          <p:nvPr>
            <p:ph type="ftr" sz="quarter" idx="11"/>
          </p:nvPr>
        </p:nvSpPr>
        <p:spPr/>
        <p:txBody>
          <a:bodyPr numCol="1"/>
          <a:lstStyle/>
          <a:p>
            <a:endParaRPr lang="en-GB" altLang="en-GB"/>
          </a:p>
        </p:txBody>
      </p:sp>
      <p:sp>
        <p:nvSpPr>
          <p:cNvPr id="5" name="Slide Number Placeholder 4"/>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3" name="Footer Placeholder 2"/>
          <p:cNvSpPr>
            <a:spLocks noGrp="1"/>
          </p:cNvSpPr>
          <p:nvPr>
            <p:ph type="ftr" sz="quarter" idx="11"/>
          </p:nvPr>
        </p:nvSpPr>
        <p:spPr/>
        <p:txBody>
          <a:bodyPr numCol="1"/>
          <a:lstStyle/>
          <a:p>
            <a:endParaRPr lang="en-GB" altLang="en-GB"/>
          </a:p>
        </p:txBody>
      </p:sp>
      <p:sp>
        <p:nvSpPr>
          <p:cNvPr id="4" name="Slide Number Placeholder 3"/>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a:t>Click to edit Master title style</a:t>
            </a:r>
            <a:endParaRPr lang="en-GB" altLang="en-GB"/>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a:t>Click to edit Master title style</a:t>
            </a:r>
            <a:endParaRPr lang="en-GB" altLang="en-GB"/>
          </a:p>
        </p:txBody>
      </p:sp>
      <p:sp>
        <p:nvSpPr>
          <p:cNvPr id="3" name="Picture Placeholder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ltLang="en-GB"/>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5465BA0B-862D-4EDD-A59A-00B3B0033356}" type="datetimeFigureOut">
              <a:rPr lang="en-GB" altLang="en-GB" smtClean="0"/>
              <a:pPr/>
              <a:t>05/11/16</a:t>
            </a:fld>
            <a:endParaRPr lang="en-GB" altLang="en-GB"/>
          </a:p>
        </p:txBody>
      </p:sp>
      <p:sp>
        <p:nvSpPr>
          <p:cNvPr id="6" name="Footer Placeholder 5"/>
          <p:cNvSpPr>
            <a:spLocks noGrp="1"/>
          </p:cNvSpPr>
          <p:nvPr>
            <p:ph type="ftr" sz="quarter" idx="11"/>
          </p:nvPr>
        </p:nvSpPr>
        <p:spPr/>
        <p:txBody>
          <a:bodyPr numCol="1"/>
          <a:lstStyle/>
          <a:p>
            <a:endParaRPr lang="en-GB" altLang="en-GB"/>
          </a:p>
        </p:txBody>
      </p:sp>
      <p:sp>
        <p:nvSpPr>
          <p:cNvPr id="7" name="Slide Number Placeholder 6"/>
          <p:cNvSpPr>
            <a:spLocks noGrp="1"/>
          </p:cNvSpPr>
          <p:nvPr>
            <p:ph type="sldNum" sz="quarter" idx="12"/>
          </p:nvPr>
        </p:nvSpPr>
        <p:spPr/>
        <p:txBody>
          <a:bodyPr numCol="1"/>
          <a:lstStyle/>
          <a:p>
            <a:fld id="{AC6C2C7A-D383-427B-B81D-471E383F2288}" type="slidenum">
              <a:rPr lang="en-GB" altLang="en-GB" smtClean="0"/>
              <a:pPr/>
              <a:t>‹#›</a:t>
            </a:fld>
            <a:endParaRPr lang="en-GB" alt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numCol="1" rtlCol="0" anchor="ctr">
            <a:normAutofit/>
          </a:bodyPr>
          <a:lstStyle/>
          <a:p>
            <a:r>
              <a:rPr lang="en-US"/>
              <a:t>Click to edit Master title style</a:t>
            </a:r>
            <a:endParaRPr lang="en-GB" alt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5465BA0B-862D-4EDD-A59A-00B3B0033356}" type="datetimeFigureOut">
              <a:rPr lang="en-GB" altLang="en-GB" smtClean="0"/>
              <a:pPr/>
              <a:t>05/11/16</a:t>
            </a:fld>
            <a:endParaRPr lang="en-GB" alt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GB" alt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AC6C2C7A-D383-427B-B81D-471E383F2288}" type="slidenum">
              <a:rPr lang="en-GB" altLang="en-GB" smtClean="0"/>
              <a:pPr/>
              <a:t>‹#›</a:t>
            </a:fld>
            <a:endParaRPr lang="en-GB" altLang="en-GB"/>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ume.png"/>
          <p:cNvPicPr>
            <a:picLocks noChangeAspect="1"/>
          </p:cNvPicPr>
          <p:nvPr/>
        </p:nvPicPr>
        <p:blipFill>
          <a:blip r:embed="rId2" cstate="print"/>
          <a:stretch>
            <a:fillRect/>
          </a:stretch>
        </p:blipFill>
        <p:spPr>
          <a:xfrm>
            <a:off x="6929454" y="285728"/>
            <a:ext cx="1524000" cy="21764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Hume 2.png"/>
          <p:cNvPicPr>
            <a:picLocks noChangeAspect="1"/>
          </p:cNvPicPr>
          <p:nvPr/>
        </p:nvPicPr>
        <p:blipFill>
          <a:blip r:embed="rId3" cstate="print"/>
          <a:stretch>
            <a:fillRect/>
          </a:stretch>
        </p:blipFill>
        <p:spPr>
          <a:xfrm>
            <a:off x="357158" y="4214818"/>
            <a:ext cx="1952625" cy="23431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ctrTitle"/>
          </p:nvPr>
        </p:nvSpPr>
        <p:spPr>
          <a:xfrm>
            <a:off x="251520" y="2276872"/>
            <a:ext cx="7772400" cy="1470025"/>
          </a:xfrm>
        </p:spPr>
        <p:txBody>
          <a:bodyPr numCol="1"/>
          <a:lstStyle/>
          <a:p>
            <a:r>
              <a:rPr lang="en-GB" altLang="en-GB" dirty="0"/>
              <a:t>David Hume 1711-1776</a:t>
            </a:r>
            <a:br>
              <a:rPr lang="en-GB" altLang="en-GB" dirty="0"/>
            </a:br>
            <a:r>
              <a:rPr lang="en-GB" altLang="en-GB" dirty="0"/>
              <a:t>Of  the Standard of Taste (1757)</a:t>
            </a:r>
          </a:p>
        </p:txBody>
      </p:sp>
      <p:sp>
        <p:nvSpPr>
          <p:cNvPr id="3" name="Subtitle 2"/>
          <p:cNvSpPr>
            <a:spLocks noGrp="1"/>
          </p:cNvSpPr>
          <p:nvPr>
            <p:ph type="subTitle" idx="1"/>
          </p:nvPr>
        </p:nvSpPr>
        <p:spPr>
          <a:xfrm>
            <a:off x="2411760" y="3789040"/>
            <a:ext cx="6400800" cy="1752600"/>
          </a:xfrm>
        </p:spPr>
        <p:txBody>
          <a:bodyPr numCol="1"/>
          <a:lstStyle/>
          <a:p>
            <a:r>
              <a:rPr lang="en-GB" altLang="en-GB" dirty="0"/>
              <a:t>Republished in Hume’s </a:t>
            </a:r>
            <a:r>
              <a:rPr lang="en-GB" altLang="en-GB" i="1" dirty="0"/>
              <a:t>Essays Moral, Political and Literary, 1777</a:t>
            </a:r>
          </a:p>
          <a:p>
            <a:endParaRPr lang="en-GB" alt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GB" altLang="en-GB"/>
              <a:t>Delicacy of Taste</a:t>
            </a:r>
            <a:endParaRPr lang="en-GB" altLang="en-GB" dirty="0"/>
          </a:p>
        </p:txBody>
      </p:sp>
      <p:sp>
        <p:nvSpPr>
          <p:cNvPr id="3" name="Content Placeholder 2"/>
          <p:cNvSpPr>
            <a:spLocks noGrp="1"/>
          </p:cNvSpPr>
          <p:nvPr>
            <p:ph idx="1"/>
          </p:nvPr>
        </p:nvSpPr>
        <p:spPr/>
        <p:txBody>
          <a:bodyPr numCol="1"/>
          <a:lstStyle/>
          <a:p>
            <a:pPr>
              <a:buNone/>
            </a:pPr>
            <a:endParaRPr lang="en-GB" altLang="en-GB" dirty="0" smtClean="0"/>
          </a:p>
          <a:p>
            <a:pPr>
              <a:buNone/>
            </a:pPr>
            <a:r>
              <a:rPr lang="en-GB" altLang="en-GB" dirty="0" smtClean="0"/>
              <a:t>  ‘</a:t>
            </a:r>
            <a:r>
              <a:rPr lang="en-GB" altLang="en-GB" dirty="0"/>
              <a:t>Where the organs are so fine as to allow nothing to escape them, and at the same time so exact as to perceive every ingredient in the composition: this we call Delicacy of Taste’ </a:t>
            </a:r>
            <a:r>
              <a:rPr lang="en-GB" altLang="en-GB" dirty="0" smtClean="0"/>
              <a:t>(Hume)</a:t>
            </a:r>
            <a:endParaRPr lang="en-GB" altLang="en-GB" dirty="0"/>
          </a:p>
          <a:p>
            <a:endParaRPr lang="en-GB" altLang="en-GB" dirty="0"/>
          </a:p>
          <a:p>
            <a:pPr>
              <a:buNone/>
            </a:pPr>
            <a:endParaRPr lang="en-GB" alt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numCol="1">
            <a:normAutofit fontScale="90000"/>
          </a:bodyPr>
          <a:lstStyle/>
          <a:p>
            <a:r>
              <a:rPr lang="en-GB" altLang="en-GB" dirty="0" smtClean="0"/>
              <a:t>Analogy of Wine Tasting –Story from Don Quixote</a:t>
            </a:r>
            <a:endParaRPr lang="en-GB" altLang="en-GB" dirty="0"/>
          </a:p>
        </p:txBody>
      </p:sp>
      <p:sp>
        <p:nvSpPr>
          <p:cNvPr id="3" name="Content Placeholder 2"/>
          <p:cNvSpPr>
            <a:spLocks noGrp="1"/>
          </p:cNvSpPr>
          <p:nvPr>
            <p:ph idx="1"/>
          </p:nvPr>
        </p:nvSpPr>
        <p:spPr/>
        <p:txBody>
          <a:bodyPr numCol="1">
            <a:normAutofit lnSpcReduction="10000"/>
          </a:bodyPr>
          <a:lstStyle/>
          <a:p>
            <a:pPr>
              <a:buNone/>
            </a:pPr>
            <a:r>
              <a:rPr lang="en-GB" altLang="en-GB" dirty="0" smtClean="0"/>
              <a:t>  Two of </a:t>
            </a:r>
            <a:r>
              <a:rPr lang="en-GB" altLang="en-GB" dirty="0" err="1" smtClean="0"/>
              <a:t>Sancho’s</a:t>
            </a:r>
            <a:r>
              <a:rPr lang="en-GB" altLang="en-GB" dirty="0" smtClean="0"/>
              <a:t> kinsmen were asked for their verdict on a [barrel] of wine...One of them tastes it and pronounces the wine to be good, except for a small taste of leather. The other man also judges the wine to be good, but for a taste of iron. Everyone else who drank the wine loved it, and tasted no blemishes. But who was correct? When the [barrel] was empty, there was found an old iron key with a piece of leather tied to it.</a:t>
            </a:r>
            <a:endParaRPr lang="en-GB" alt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GB" altLang="en-GB" dirty="0"/>
              <a:t>Practice and Comparison</a:t>
            </a:r>
          </a:p>
        </p:txBody>
      </p:sp>
      <p:sp>
        <p:nvSpPr>
          <p:cNvPr id="3" name="Content Placeholder 2"/>
          <p:cNvSpPr>
            <a:spLocks noGrp="1"/>
          </p:cNvSpPr>
          <p:nvPr>
            <p:ph idx="1"/>
          </p:nvPr>
        </p:nvSpPr>
        <p:spPr>
          <a:xfrm>
            <a:off x="179512" y="1600200"/>
            <a:ext cx="8507288" cy="4525963"/>
          </a:xfrm>
        </p:spPr>
        <p:txBody>
          <a:bodyPr numCol="1">
            <a:normAutofit/>
          </a:bodyPr>
          <a:lstStyle/>
          <a:p>
            <a:pPr algn="just">
              <a:buNone/>
            </a:pPr>
            <a:r>
              <a:rPr lang="en-GB" altLang="en-GB" dirty="0"/>
              <a:t>   ‘It is impossible to continue in the </a:t>
            </a:r>
            <a:r>
              <a:rPr lang="en-GB" altLang="en-GB" i="1" dirty="0"/>
              <a:t>practice </a:t>
            </a:r>
            <a:r>
              <a:rPr lang="en-GB" altLang="en-GB" dirty="0"/>
              <a:t>of contemplating any beauty, without being  obliged to form </a:t>
            </a:r>
            <a:r>
              <a:rPr lang="en-GB" altLang="en-GB" i="1" dirty="0"/>
              <a:t>comparisons </a:t>
            </a:r>
            <a:r>
              <a:rPr lang="en-GB" altLang="en-GB" dirty="0"/>
              <a:t>between works of different degrees of excellence. One who has examined the performances, admired in different ages and nations, can alone rate the merits of a work now exhibited to his view’ (Hume)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GB" altLang="en-GB" dirty="0"/>
              <a:t>Good Sense</a:t>
            </a:r>
          </a:p>
        </p:txBody>
      </p:sp>
      <p:sp>
        <p:nvSpPr>
          <p:cNvPr id="3" name="Content Placeholder 2"/>
          <p:cNvSpPr>
            <a:spLocks noGrp="1"/>
          </p:cNvSpPr>
          <p:nvPr>
            <p:ph idx="1"/>
          </p:nvPr>
        </p:nvSpPr>
        <p:spPr/>
        <p:txBody>
          <a:bodyPr numCol="1">
            <a:normAutofit fontScale="92500" lnSpcReduction="10000"/>
          </a:bodyPr>
          <a:lstStyle/>
          <a:p>
            <a:pPr>
              <a:buNone/>
            </a:pPr>
            <a:r>
              <a:rPr lang="en-GB" altLang="en-GB" dirty="0"/>
              <a:t>Good Sense is the intellectual capacity to grasp an object’s DESIGN</a:t>
            </a:r>
            <a:r>
              <a:rPr lang="en-GB" altLang="en-GB" i="1" dirty="0"/>
              <a:t> </a:t>
            </a:r>
            <a:r>
              <a:rPr lang="en-GB" altLang="en-GB" dirty="0"/>
              <a:t>rather than a capacity to feel any pleasure or pain from observing the object:</a:t>
            </a:r>
          </a:p>
          <a:p>
            <a:pPr algn="just">
              <a:buNone/>
            </a:pPr>
            <a:r>
              <a:rPr lang="en-GB" altLang="en-GB" dirty="0"/>
              <a:t>   ‘In all the works of genius, there is a mutual relation between the parts; nor can the beauties be perceived by him whose THOUGHT is not capacious enough to comprehend all those parts and compare them with one another in order to  perceive the uniformity of the whole’ (</a:t>
            </a:r>
            <a:r>
              <a:rPr lang="en-GB" altLang="en-GB" dirty="0" smtClean="0"/>
              <a:t>Hume: my emphasis)</a:t>
            </a:r>
            <a:endParaRPr lang="en-GB" alt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r>
              <a:rPr lang="en-GB" altLang="en-GB" sz="3200" dirty="0"/>
              <a:t>Someone who meets all 5 of Hume’s conditions – delicacy of taste, lack of prejudice, practice, comparison, and good sense – is a True Critic </a:t>
            </a:r>
          </a:p>
        </p:txBody>
      </p:sp>
      <p:sp>
        <p:nvSpPr>
          <p:cNvPr id="3" name="Content Placeholder 2"/>
          <p:cNvSpPr>
            <a:spLocks noGrp="1"/>
          </p:cNvSpPr>
          <p:nvPr>
            <p:ph idx="1"/>
          </p:nvPr>
        </p:nvSpPr>
        <p:spPr/>
        <p:txBody>
          <a:bodyPr numCol="1">
            <a:normAutofit/>
          </a:bodyPr>
          <a:lstStyle/>
          <a:p>
            <a:pPr>
              <a:buNone/>
            </a:pPr>
            <a:endParaRPr lang="en-GB" altLang="en-GB" dirty="0"/>
          </a:p>
          <a:p>
            <a:pPr>
              <a:buNone/>
            </a:pPr>
            <a:r>
              <a:rPr lang="en-GB" altLang="en-GB" dirty="0"/>
              <a:t>   ‘Good sense, united to delicate sentiment, improved by practice, perfected by comparison, and cleared of all prejudice, can alone entitle critics to this valuable character; and the joint verdict of such, wherever they are to be found, is the true standard of taste and beauty’ (Hume)</a:t>
            </a:r>
          </a:p>
          <a:p>
            <a:pPr>
              <a:buNone/>
            </a:pPr>
            <a:endParaRPr lang="en-GB" alt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152128"/>
          </a:xfrm>
        </p:spPr>
        <p:txBody>
          <a:bodyPr numCol="1">
            <a:normAutofit fontScale="90000"/>
          </a:bodyPr>
          <a:lstStyle/>
          <a:p>
            <a:r>
              <a:rPr lang="en-GB" altLang="en-GB" dirty="0"/>
              <a:t>4. Has Hume succeeded in defending a Standard of Taste? Two modern criticisms</a:t>
            </a:r>
          </a:p>
        </p:txBody>
      </p:sp>
      <p:sp>
        <p:nvSpPr>
          <p:cNvPr id="3" name="Content Placeholder 2"/>
          <p:cNvSpPr>
            <a:spLocks noGrp="1"/>
          </p:cNvSpPr>
          <p:nvPr>
            <p:ph idx="1"/>
          </p:nvPr>
        </p:nvSpPr>
        <p:spPr>
          <a:xfrm>
            <a:off x="107504" y="1196752"/>
            <a:ext cx="8928992" cy="5544616"/>
          </a:xfrm>
        </p:spPr>
        <p:txBody>
          <a:bodyPr numCol="1">
            <a:normAutofit lnSpcReduction="10000"/>
          </a:bodyPr>
          <a:lstStyle/>
          <a:p>
            <a:pPr>
              <a:buNone/>
            </a:pPr>
            <a:endParaRPr lang="en-GB" altLang="en-GB" dirty="0"/>
          </a:p>
          <a:p>
            <a:pPr>
              <a:buNone/>
            </a:pPr>
            <a:r>
              <a:rPr lang="en-GB" altLang="en-GB" dirty="0"/>
              <a:t>Peter </a:t>
            </a:r>
            <a:r>
              <a:rPr lang="en-GB" altLang="en-GB" dirty="0" err="1"/>
              <a:t>Kivy</a:t>
            </a:r>
            <a:r>
              <a:rPr lang="en-GB" altLang="en-GB" dirty="0"/>
              <a:t> and the charge of circularity:</a:t>
            </a:r>
          </a:p>
          <a:p>
            <a:pPr algn="just">
              <a:buNone/>
            </a:pPr>
            <a:r>
              <a:rPr lang="en-GB" altLang="en-GB" dirty="0"/>
              <a:t>We cannot identify works of high artistic merit without first having identified some true critics. But we cannot identify anyone as a true critic without first having identified some works of high artistic merit. For it is only </a:t>
            </a:r>
            <a:r>
              <a:rPr lang="en-GB" altLang="en-GB" dirty="0" smtClean="0"/>
              <a:t>by </a:t>
            </a:r>
            <a:r>
              <a:rPr lang="en-GB" altLang="en-GB" dirty="0"/>
              <a:t>first identifying such works that anyone can </a:t>
            </a:r>
            <a:r>
              <a:rPr lang="en-GB" altLang="en-GB" i="1" dirty="0"/>
              <a:t>become</a:t>
            </a:r>
            <a:r>
              <a:rPr lang="en-GB" altLang="en-GB" dirty="0"/>
              <a:t> a true critic, i.e. by means of practice and comparison between works of high and little merit. Hence the vicious circularity in Hume’s account.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772816"/>
          </a:xfrm>
        </p:spPr>
        <p:txBody>
          <a:bodyPr numCol="1">
            <a:normAutofit fontScale="90000"/>
          </a:bodyPr>
          <a:lstStyle/>
          <a:p>
            <a:r>
              <a:rPr lang="en-GB" altLang="en-GB" dirty="0"/>
              <a:t>Malcolm Budd and the charge that Hume has failed to defend a standard of artistic VALUE – the very point of his essay</a:t>
            </a:r>
          </a:p>
        </p:txBody>
      </p:sp>
      <p:sp>
        <p:nvSpPr>
          <p:cNvPr id="3" name="Content Placeholder 2"/>
          <p:cNvSpPr>
            <a:spLocks noGrp="1"/>
          </p:cNvSpPr>
          <p:nvPr>
            <p:ph idx="1"/>
          </p:nvPr>
        </p:nvSpPr>
        <p:spPr>
          <a:xfrm>
            <a:off x="179512" y="1844824"/>
            <a:ext cx="8856984" cy="4785395"/>
          </a:xfrm>
        </p:spPr>
        <p:txBody>
          <a:bodyPr numCol="1">
            <a:normAutofit fontScale="92500"/>
          </a:bodyPr>
          <a:lstStyle/>
          <a:p>
            <a:pPr>
              <a:buNone/>
            </a:pPr>
            <a:r>
              <a:rPr lang="en-GB" altLang="en-GB" dirty="0"/>
              <a:t>While Hume may have shown that some judges are more acute and delicate observers of features and relations in objects – compare the two more acute and delicate wine tasters – he has given no reason why their judgments on the artistic WORTH of these objects are to be preferred to those of the rest of us. Moreover, two equally acute judges could DISAGREE on the artistic value of the same features: no standard has been given by Hume for why we should prefer one of these two judges over the other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jw\Pictures\China Images\Thomas Reid.jpg"/>
          <p:cNvPicPr>
            <a:picLocks noChangeAspect="1" noChangeArrowheads="1"/>
          </p:cNvPicPr>
          <p:nvPr/>
        </p:nvPicPr>
        <p:blipFill>
          <a:blip r:embed="rId2" cstate="print"/>
          <a:srcRect/>
          <a:stretch>
            <a:fillRect/>
          </a:stretch>
        </p:blipFill>
        <p:spPr>
          <a:xfrm>
            <a:off x="3059832" y="1268760"/>
            <a:ext cx="2737150" cy="4013637"/>
          </a:xfrm>
          <a:prstGeom prst="rect">
            <a:avLst/>
          </a:prstGeom>
          <a:noFill/>
          <a:ln>
            <a:solidFill>
              <a:srgbClr val="FF0000"/>
            </a:solidFill>
          </a:ln>
        </p:spPr>
      </p:pic>
      <p:sp>
        <p:nvSpPr>
          <p:cNvPr id="2" name="Title 1"/>
          <p:cNvSpPr>
            <a:spLocks noGrp="1"/>
          </p:cNvSpPr>
          <p:nvPr>
            <p:ph type="ctrTitle"/>
          </p:nvPr>
        </p:nvSpPr>
        <p:spPr>
          <a:xfrm>
            <a:off x="611560" y="404664"/>
            <a:ext cx="7772400" cy="1470025"/>
          </a:xfrm>
        </p:spPr>
        <p:txBody>
          <a:bodyPr numCol="1">
            <a:normAutofit/>
          </a:bodyPr>
          <a:lstStyle/>
          <a:p>
            <a:r>
              <a:rPr lang="en-GB" altLang="en-GB" dirty="0">
                <a:solidFill>
                  <a:srgbClr val="FF0000"/>
                </a:solidFill>
              </a:rPr>
              <a:t>Thomas Reid 1710-1796</a:t>
            </a:r>
            <a:br>
              <a:rPr lang="en-GB" altLang="en-GB" dirty="0">
                <a:solidFill>
                  <a:srgbClr val="FF0000"/>
                </a:solidFill>
              </a:rPr>
            </a:br>
            <a:endParaRPr lang="en-GB" altLang="en-GB" dirty="0">
              <a:solidFill>
                <a:srgbClr val="FF0000"/>
              </a:solidFill>
            </a:endParaRPr>
          </a:p>
        </p:txBody>
      </p:sp>
      <p:sp>
        <p:nvSpPr>
          <p:cNvPr id="3" name="Subtitle 2"/>
          <p:cNvSpPr>
            <a:spLocks noGrp="1"/>
          </p:cNvSpPr>
          <p:nvPr>
            <p:ph type="subTitle" idx="1"/>
          </p:nvPr>
        </p:nvSpPr>
        <p:spPr>
          <a:xfrm>
            <a:off x="1259632" y="4357694"/>
            <a:ext cx="6400800" cy="2286016"/>
          </a:xfrm>
        </p:spPr>
        <p:txBody>
          <a:bodyPr numCol="1">
            <a:normAutofit fontScale="70000" lnSpcReduction="20000"/>
          </a:bodyPr>
          <a:lstStyle/>
          <a:p>
            <a:endParaRPr lang="en-GB" altLang="en-GB" dirty="0"/>
          </a:p>
          <a:p>
            <a:endParaRPr lang="en-GB" altLang="en-GB" dirty="0"/>
          </a:p>
          <a:p>
            <a:endParaRPr lang="en-GB" altLang="en-GB" dirty="0"/>
          </a:p>
          <a:p>
            <a:endParaRPr lang="en-GB" altLang="en-GB" sz="2200" dirty="0">
              <a:solidFill>
                <a:srgbClr val="FF0000"/>
              </a:solidFill>
            </a:endParaRPr>
          </a:p>
          <a:p>
            <a:r>
              <a:rPr lang="en-GB" altLang="en-GB" dirty="0">
                <a:solidFill>
                  <a:srgbClr val="FF0000"/>
                </a:solidFill>
              </a:rPr>
              <a:t>Founder of the Scottish School of Common Sense</a:t>
            </a:r>
          </a:p>
          <a:p>
            <a:r>
              <a:rPr lang="en-GB" altLang="en-GB" dirty="0">
                <a:solidFill>
                  <a:srgbClr val="FF0000"/>
                </a:solidFill>
              </a:rPr>
              <a:t>Essays on the Intellectual Powers of Man 1785 (Essay VIII: Of Taste)</a:t>
            </a:r>
          </a:p>
        </p:txBody>
      </p:sp>
      <p:sp>
        <p:nvSpPr>
          <p:cNvPr id="6" name="TextBox 5"/>
          <p:cNvSpPr txBox="1"/>
          <p:nvPr/>
        </p:nvSpPr>
        <p:spPr>
          <a:xfrm rot="10800000" flipV="1">
            <a:off x="1285852" y="6003625"/>
            <a:ext cx="6929486" cy="369332"/>
          </a:xfrm>
          <a:prstGeom prst="rect">
            <a:avLst/>
          </a:prstGeom>
          <a:noFill/>
        </p:spPr>
        <p:txBody>
          <a:bodyPr wrap="square" numCol="1" rtlCol="0">
            <a:spAutoFit/>
          </a:bodyPr>
          <a:lstStyle/>
          <a:p>
            <a:endParaRPr lang="en-GB" altLang="en-GB" dirty="0"/>
          </a:p>
        </p:txBody>
      </p:sp>
    </p:spTree>
    <p:extLst>
      <p:ext uri="{BB962C8B-B14F-4D97-AF65-F5344CB8AC3E}">
        <p14:creationId xmlns:p14="http://schemas.microsoft.com/office/powerpoint/2010/main" val="3637060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numCol="1">
            <a:normAutofit fontScale="90000"/>
          </a:bodyPr>
          <a:lstStyle/>
          <a:p>
            <a:r>
              <a:rPr lang="en-GB" altLang="en-GB" dirty="0"/>
              <a:t>Reid claims that an aesthetic judgment is NOT determined by feelings or sentiments</a:t>
            </a:r>
          </a:p>
        </p:txBody>
      </p:sp>
      <p:sp>
        <p:nvSpPr>
          <p:cNvPr id="3" name="Content Placeholder 2"/>
          <p:cNvSpPr>
            <a:spLocks noGrp="1"/>
          </p:cNvSpPr>
          <p:nvPr>
            <p:ph idx="1"/>
          </p:nvPr>
        </p:nvSpPr>
        <p:spPr>
          <a:xfrm>
            <a:off x="457200" y="2708920"/>
            <a:ext cx="8229600" cy="3744416"/>
          </a:xfrm>
        </p:spPr>
        <p:txBody>
          <a:bodyPr numCol="1"/>
          <a:lstStyle/>
          <a:p>
            <a:pPr algn="just">
              <a:buNone/>
            </a:pPr>
            <a:r>
              <a:rPr lang="en-GB" altLang="en-GB" dirty="0" smtClean="0"/>
              <a:t>   Beauty does not refer to a feeling of pleasure produced in the spectator but to a PROPERTY or PROPERTIES in the object</a:t>
            </a:r>
            <a:endParaRPr lang="en-GB" altLang="en-GB" dirty="0"/>
          </a:p>
          <a:p>
            <a:pPr algn="ctr">
              <a:buNone/>
            </a:pPr>
            <a:endParaRPr lang="en-GB" altLang="en-GB" dirty="0"/>
          </a:p>
          <a:p>
            <a:pPr algn="ctr">
              <a:buNone/>
            </a:pPr>
            <a:endParaRPr lang="en-GB" altLang="en-GB" dirty="0"/>
          </a:p>
        </p:txBody>
      </p:sp>
    </p:spTree>
    <p:extLst>
      <p:ext uri="{BB962C8B-B14F-4D97-AF65-F5344CB8AC3E}">
        <p14:creationId xmlns:p14="http://schemas.microsoft.com/office/powerpoint/2010/main" val="1847287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45719"/>
          </a:xfrm>
        </p:spPr>
        <p:txBody>
          <a:bodyPr numCol="1">
            <a:normAutofit fontScale="90000"/>
          </a:bodyPr>
          <a:lstStyle/>
          <a:p>
            <a:endParaRPr lang="en-GB" altLang="en-GB" dirty="0"/>
          </a:p>
        </p:txBody>
      </p:sp>
      <p:sp>
        <p:nvSpPr>
          <p:cNvPr id="3" name="Content Placeholder 2"/>
          <p:cNvSpPr>
            <a:spLocks noGrp="1"/>
          </p:cNvSpPr>
          <p:nvPr>
            <p:ph idx="1"/>
          </p:nvPr>
        </p:nvSpPr>
        <p:spPr>
          <a:xfrm>
            <a:off x="0" y="188640"/>
            <a:ext cx="9036496" cy="6669360"/>
          </a:xfrm>
        </p:spPr>
        <p:txBody>
          <a:bodyPr numCol="1">
            <a:normAutofit fontScale="92500" lnSpcReduction="10000"/>
          </a:bodyPr>
          <a:lstStyle/>
          <a:p>
            <a:pPr>
              <a:buNone/>
            </a:pPr>
            <a:r>
              <a:rPr lang="en-GB" altLang="en-GB" dirty="0"/>
              <a:t>   ‘When a beautiful object is before us, we may distinguish the agreeable emotion...from the quality of the object that causes that emotion. When I hear an air in music that pleases me, I say, it is fine, it is excellent. This excellence is not in me; it is in the music. But the pleasure it gives me is not in the music, it is in me...No reason can be given why all mankind should express themselves thus, but that they believe what they say. It is therefore contrary to the universal sense of mankind, expressed in their language, that beauty is not really in the object, but is merely a feeling in the person perceiving it. Philosophers should be very cautious in opposing the common sense of mankind; for, when they do, they rarely miss going wrong’ (Reid)</a:t>
            </a:r>
          </a:p>
        </p:txBody>
      </p:sp>
    </p:spTree>
    <p:extLst>
      <p:ext uri="{BB962C8B-B14F-4D97-AF65-F5344CB8AC3E}">
        <p14:creationId xmlns:p14="http://schemas.microsoft.com/office/powerpoint/2010/main" val="1731447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GB" altLang="en-GB" dirty="0"/>
              <a:t>Four Questions</a:t>
            </a:r>
          </a:p>
        </p:txBody>
      </p:sp>
      <p:sp>
        <p:nvSpPr>
          <p:cNvPr id="3" name="Content Placeholder 2"/>
          <p:cNvSpPr>
            <a:spLocks noGrp="1"/>
          </p:cNvSpPr>
          <p:nvPr>
            <p:ph idx="1"/>
          </p:nvPr>
        </p:nvSpPr>
        <p:spPr/>
        <p:txBody>
          <a:bodyPr numCol="1"/>
          <a:lstStyle/>
          <a:p>
            <a:r>
              <a:rPr lang="en-GB" altLang="en-GB" dirty="0"/>
              <a:t>What does Hume understand by a standard of taste in the arts?</a:t>
            </a:r>
          </a:p>
          <a:p>
            <a:r>
              <a:rPr lang="en-GB" altLang="en-GB" dirty="0"/>
              <a:t>Why does </a:t>
            </a:r>
            <a:r>
              <a:rPr lang="en-GB" altLang="en-GB" dirty="0" smtClean="0"/>
              <a:t>he </a:t>
            </a:r>
            <a:r>
              <a:rPr lang="en-GB" altLang="en-GB" dirty="0"/>
              <a:t>believe that a standard of taste exists?</a:t>
            </a:r>
          </a:p>
          <a:p>
            <a:r>
              <a:rPr lang="en-GB" altLang="en-GB" dirty="0"/>
              <a:t>How does </a:t>
            </a:r>
            <a:r>
              <a:rPr lang="en-GB" altLang="en-GB" dirty="0" smtClean="0"/>
              <a:t>he </a:t>
            </a:r>
            <a:r>
              <a:rPr lang="en-GB" altLang="en-GB" dirty="0"/>
              <a:t>seek to discover WHO conforms to the standard?</a:t>
            </a:r>
          </a:p>
          <a:p>
            <a:r>
              <a:rPr lang="en-GB" altLang="en-GB" dirty="0"/>
              <a:t>Has Hume succeeded in defending a standard of taste?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435"/>
            <a:ext cx="8229600" cy="1143000"/>
          </a:xfrm>
        </p:spPr>
        <p:txBody>
          <a:bodyPr numCol="1"/>
          <a:lstStyle/>
          <a:p>
            <a:r>
              <a:rPr lang="en-GB" altLang="en-GB" dirty="0"/>
              <a:t>Good Taste</a:t>
            </a:r>
          </a:p>
        </p:txBody>
      </p:sp>
      <p:sp>
        <p:nvSpPr>
          <p:cNvPr id="3" name="Content Placeholder 2"/>
          <p:cNvSpPr>
            <a:spLocks noGrp="1"/>
          </p:cNvSpPr>
          <p:nvPr>
            <p:ph idx="1"/>
          </p:nvPr>
        </p:nvSpPr>
        <p:spPr>
          <a:xfrm>
            <a:off x="395536" y="1988840"/>
            <a:ext cx="8229600" cy="4525963"/>
          </a:xfrm>
        </p:spPr>
        <p:txBody>
          <a:bodyPr numCol="1"/>
          <a:lstStyle/>
          <a:p>
            <a:pPr>
              <a:buNone/>
            </a:pPr>
            <a:r>
              <a:rPr lang="en-GB" altLang="en-GB" dirty="0"/>
              <a:t>   ‘That power of the mind by which we are capable of discerning AND relishing the beauties of nature and whatever is excellent in the fine arts is called [good] taste’ (Reid: my emphasis)</a:t>
            </a:r>
          </a:p>
        </p:txBody>
      </p:sp>
    </p:spTree>
    <p:extLst>
      <p:ext uri="{BB962C8B-B14F-4D97-AF65-F5344CB8AC3E}">
        <p14:creationId xmlns:p14="http://schemas.microsoft.com/office/powerpoint/2010/main" val="3403428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numCol="1">
            <a:normAutofit fontScale="90000"/>
          </a:bodyPr>
          <a:lstStyle/>
          <a:p>
            <a:r>
              <a:rPr lang="en-GB" altLang="en-GB" dirty="0"/>
              <a:t>Comparison of an Instinctive and a Rational Judgment of Taste</a:t>
            </a:r>
          </a:p>
        </p:txBody>
      </p:sp>
      <p:sp>
        <p:nvSpPr>
          <p:cNvPr id="3" name="Content Placeholder 2"/>
          <p:cNvSpPr>
            <a:spLocks noGrp="1"/>
          </p:cNvSpPr>
          <p:nvPr>
            <p:ph idx="1"/>
          </p:nvPr>
        </p:nvSpPr>
        <p:spPr>
          <a:xfrm>
            <a:off x="251520" y="1412776"/>
            <a:ext cx="8640960" cy="5256584"/>
          </a:xfrm>
        </p:spPr>
        <p:txBody>
          <a:bodyPr numCol="1">
            <a:normAutofit fontScale="85000" lnSpcReduction="10000"/>
          </a:bodyPr>
          <a:lstStyle/>
          <a:p>
            <a:r>
              <a:rPr lang="en-GB" altLang="en-GB" dirty="0"/>
              <a:t>A child takes delight in the shape and colour of a pebble, but can give no reason for his delight – This is an Instinctive Judgment of Taste</a:t>
            </a:r>
          </a:p>
          <a:p>
            <a:r>
              <a:rPr lang="en-GB" altLang="en-GB" dirty="0" smtClean="0"/>
              <a:t>Now consider an </a:t>
            </a:r>
            <a:r>
              <a:rPr lang="en-GB" altLang="en-GB" dirty="0"/>
              <a:t>expert mechanic </a:t>
            </a:r>
            <a:r>
              <a:rPr lang="en-GB" altLang="en-GB" dirty="0" smtClean="0"/>
              <a:t>viewing </a:t>
            </a:r>
            <a:r>
              <a:rPr lang="en-GB" altLang="en-GB" dirty="0"/>
              <a:t>a well constructed </a:t>
            </a:r>
            <a:r>
              <a:rPr lang="en-GB" altLang="en-GB" dirty="0" smtClean="0"/>
              <a:t>machine: ‘He sees all its parts to be made of the fittest materials and the whole fitted in the most perfect manner to the end for which it is intended. He pronounces it to be a beautiful machine. He views it with the same agreeable emotion as the child viewed the pebble; but he can give a REASON for his judgment, and point out the particular perfections of the object on which the judgment is grounded’ (Reid) – </a:t>
            </a:r>
            <a:r>
              <a:rPr lang="en-GB" altLang="en-GB" dirty="0"/>
              <a:t>This is a Rational Judgment of Taste</a:t>
            </a:r>
          </a:p>
        </p:txBody>
      </p:sp>
    </p:spTree>
    <p:extLst>
      <p:ext uri="{BB962C8B-B14F-4D97-AF65-F5344CB8AC3E}">
        <p14:creationId xmlns:p14="http://schemas.microsoft.com/office/powerpoint/2010/main" val="104049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2520280"/>
          </a:xfrm>
        </p:spPr>
        <p:txBody>
          <a:bodyPr numCol="1">
            <a:normAutofit fontScale="90000"/>
          </a:bodyPr>
          <a:lstStyle/>
          <a:p>
            <a:r>
              <a:rPr lang="en-GB" altLang="en-GB" dirty="0"/>
              <a:t>Summary of Reid’s arguments for his claim that beauty is a property of the object, and </a:t>
            </a:r>
            <a:r>
              <a:rPr lang="en-GB" altLang="en-GB" dirty="0" smtClean="0"/>
              <a:t>is not dependent on a </a:t>
            </a:r>
            <a:r>
              <a:rPr lang="en-GB" altLang="en-GB" dirty="0"/>
              <a:t>feeling or sentiment of </a:t>
            </a:r>
            <a:r>
              <a:rPr lang="en-GB" altLang="en-GB" dirty="0" smtClean="0"/>
              <a:t>any </a:t>
            </a:r>
            <a:r>
              <a:rPr lang="en-GB" altLang="en-GB" dirty="0"/>
              <a:t>observer</a:t>
            </a:r>
          </a:p>
        </p:txBody>
      </p:sp>
      <p:sp>
        <p:nvSpPr>
          <p:cNvPr id="3" name="Content Placeholder 2"/>
          <p:cNvSpPr>
            <a:spLocks noGrp="1"/>
          </p:cNvSpPr>
          <p:nvPr>
            <p:ph idx="1"/>
          </p:nvPr>
        </p:nvSpPr>
        <p:spPr/>
        <p:txBody>
          <a:bodyPr numCol="1"/>
          <a:lstStyle/>
          <a:p>
            <a:pPr>
              <a:buNone/>
            </a:pPr>
            <a:endParaRPr lang="en-GB" altLang="en-GB" dirty="0"/>
          </a:p>
          <a:p>
            <a:pPr>
              <a:buNone/>
            </a:pPr>
            <a:endParaRPr lang="en-GB" altLang="en-GB" dirty="0"/>
          </a:p>
          <a:p>
            <a:pPr>
              <a:buNone/>
            </a:pPr>
            <a:endParaRPr lang="en-GB" altLang="en-GB" dirty="0"/>
          </a:p>
          <a:p>
            <a:pPr>
              <a:buNone/>
            </a:pPr>
            <a:r>
              <a:rPr lang="en-GB" altLang="en-GB" dirty="0"/>
              <a:t>1. A judgment of taste claims that the OBJECT is beautiful. Why should we talk in this way unless we really believe that Beauty does belong to the object and does NOT refer to the feelings of any spectator?</a:t>
            </a:r>
          </a:p>
        </p:txBody>
      </p:sp>
    </p:spTree>
    <p:extLst>
      <p:ext uri="{BB962C8B-B14F-4D97-AF65-F5344CB8AC3E}">
        <p14:creationId xmlns:p14="http://schemas.microsoft.com/office/powerpoint/2010/main" val="279463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43000"/>
            <a:ext cx="8229600" cy="1143000"/>
          </a:xfrm>
        </p:spPr>
        <p:txBody>
          <a:bodyPr numCol="1">
            <a:normAutofit/>
          </a:bodyPr>
          <a:lstStyle/>
          <a:p>
            <a:endParaRPr lang="en-GB" altLang="en-GB" dirty="0"/>
          </a:p>
        </p:txBody>
      </p:sp>
      <p:sp>
        <p:nvSpPr>
          <p:cNvPr id="3" name="Content Placeholder 2"/>
          <p:cNvSpPr>
            <a:spLocks noGrp="1"/>
          </p:cNvSpPr>
          <p:nvPr>
            <p:ph idx="1"/>
          </p:nvPr>
        </p:nvSpPr>
        <p:spPr>
          <a:xfrm>
            <a:off x="457200" y="620688"/>
            <a:ext cx="8229600" cy="6048672"/>
          </a:xfrm>
        </p:spPr>
        <p:txBody>
          <a:bodyPr numCol="1">
            <a:normAutofit/>
          </a:bodyPr>
          <a:lstStyle/>
          <a:p>
            <a:pPr>
              <a:buNone/>
            </a:pPr>
            <a:r>
              <a:rPr lang="en-GB" altLang="en-GB" dirty="0"/>
              <a:t>2. We have a perfectly clear way of expressing our feelings in language, </a:t>
            </a:r>
            <a:r>
              <a:rPr lang="en-GB" altLang="en-GB" dirty="0" smtClean="0"/>
              <a:t>e.g. </a:t>
            </a:r>
            <a:r>
              <a:rPr lang="en-GB" altLang="en-GB" dirty="0"/>
              <a:t>by saying ‘The object gives me an agreeable or disagreeable feeling’. But that is NOT what we do say in making an aesthetic judgment. Therefore, there is no reason to suppose that ‘This object is beautiful (or deformed)’ merely expresses our feelings in perceiving the object.</a:t>
            </a:r>
          </a:p>
        </p:txBody>
      </p:sp>
    </p:spTree>
    <p:extLst>
      <p:ext uri="{BB962C8B-B14F-4D97-AF65-F5344CB8AC3E}">
        <p14:creationId xmlns:p14="http://schemas.microsoft.com/office/powerpoint/2010/main" val="1052561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5616"/>
            <a:ext cx="8229600" cy="1143000"/>
          </a:xfrm>
        </p:spPr>
        <p:txBody>
          <a:bodyPr numCol="1"/>
          <a:lstStyle/>
          <a:p>
            <a:endParaRPr lang="en-GB" altLang="en-GB" dirty="0"/>
          </a:p>
        </p:txBody>
      </p:sp>
      <p:sp>
        <p:nvSpPr>
          <p:cNvPr id="3" name="Content Placeholder 2"/>
          <p:cNvSpPr>
            <a:spLocks noGrp="1"/>
          </p:cNvSpPr>
          <p:nvPr>
            <p:ph idx="1"/>
          </p:nvPr>
        </p:nvSpPr>
        <p:spPr>
          <a:xfrm>
            <a:off x="467544" y="908720"/>
            <a:ext cx="8229600" cy="4525963"/>
          </a:xfrm>
        </p:spPr>
        <p:txBody>
          <a:bodyPr numCol="1">
            <a:normAutofit lnSpcReduction="10000"/>
          </a:bodyPr>
          <a:lstStyle/>
          <a:p>
            <a:pPr>
              <a:buNone/>
            </a:pPr>
            <a:r>
              <a:rPr lang="en-GB" altLang="en-GB" dirty="0"/>
              <a:t>3. If two people make an aesthetic judgment about the same object, and one of them declares that the object is beautiful and the other declares that it is not beautiful, we think of them as CONTRADICTING each other. But if the judgment ‘X is beautiful’ simply means ‘X gives me a pleasant feeling’, then ‘X is beautiful’ said by one person CANNOT contradict ‘X is not beautiful’ said by the other person. In fact, both judgments could be true! </a:t>
            </a:r>
          </a:p>
        </p:txBody>
      </p:sp>
    </p:spTree>
    <p:extLst>
      <p:ext uri="{BB962C8B-B14F-4D97-AF65-F5344CB8AC3E}">
        <p14:creationId xmlns:p14="http://schemas.microsoft.com/office/powerpoint/2010/main" val="1097209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5736"/>
            <a:ext cx="8229600" cy="2165102"/>
          </a:xfrm>
        </p:spPr>
        <p:txBody>
          <a:bodyPr numCol="1"/>
          <a:lstStyle/>
          <a:p>
            <a:endParaRPr lang="en-GB" altLang="en-GB" dirty="0"/>
          </a:p>
        </p:txBody>
      </p:sp>
      <p:sp>
        <p:nvSpPr>
          <p:cNvPr id="3" name="Content Placeholder 2"/>
          <p:cNvSpPr>
            <a:spLocks noGrp="1"/>
          </p:cNvSpPr>
          <p:nvPr>
            <p:ph idx="1"/>
          </p:nvPr>
        </p:nvSpPr>
        <p:spPr>
          <a:xfrm>
            <a:off x="323528" y="260648"/>
            <a:ext cx="8445624" cy="6408712"/>
          </a:xfrm>
        </p:spPr>
        <p:txBody>
          <a:bodyPr numCol="1">
            <a:normAutofit fontScale="92500" lnSpcReduction="10000"/>
          </a:bodyPr>
          <a:lstStyle/>
          <a:p>
            <a:pPr>
              <a:buNone/>
            </a:pPr>
            <a:r>
              <a:rPr lang="en-GB" altLang="en-GB" dirty="0"/>
              <a:t>4. In discussing works of art or nature, we give reasons for our aesthetic judgments by pointing to features</a:t>
            </a:r>
            <a:r>
              <a:rPr lang="en-GB" altLang="en-GB" b="1" dirty="0"/>
              <a:t> in the object</a:t>
            </a:r>
            <a:r>
              <a:rPr lang="en-GB" altLang="en-GB" dirty="0"/>
              <a:t>. And we speak of justifying or failing to justify our judgments concerning an object’s beauty </a:t>
            </a:r>
            <a:r>
              <a:rPr lang="en-GB" altLang="en-GB" b="1" dirty="0"/>
              <a:t>by reference to what exists in the object</a:t>
            </a:r>
            <a:r>
              <a:rPr lang="en-GB" altLang="en-GB" dirty="0"/>
              <a:t>.</a:t>
            </a:r>
          </a:p>
          <a:p>
            <a:pPr>
              <a:buNone/>
            </a:pPr>
            <a:r>
              <a:rPr lang="en-GB" altLang="en-GB" dirty="0"/>
              <a:t>(Remember the mechanic justifying his judgment on the beauty of a machine by pointing to perfections in the object)</a:t>
            </a:r>
          </a:p>
          <a:p>
            <a:pPr>
              <a:buNone/>
            </a:pPr>
            <a:r>
              <a:rPr lang="en-GB" altLang="en-GB" dirty="0"/>
              <a:t>    </a:t>
            </a:r>
          </a:p>
          <a:p>
            <a:pPr>
              <a:buNone/>
            </a:pPr>
            <a:r>
              <a:rPr lang="en-GB" altLang="en-GB" dirty="0"/>
              <a:t>    Such ways of talking and acting are appropriate to judgments that concern properties in the object, but not to mere feelings of pleasure or displeasure in spectators</a:t>
            </a:r>
          </a:p>
        </p:txBody>
      </p:sp>
    </p:spTree>
    <p:extLst>
      <p:ext uri="{BB962C8B-B14F-4D97-AF65-F5344CB8AC3E}">
        <p14:creationId xmlns:p14="http://schemas.microsoft.com/office/powerpoint/2010/main" val="1419580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7664"/>
            <a:ext cx="8229600" cy="1589038"/>
          </a:xfrm>
        </p:spPr>
        <p:txBody>
          <a:bodyPr numCol="1"/>
          <a:lstStyle/>
          <a:p>
            <a:endParaRPr lang="en-GB" altLang="en-GB" dirty="0"/>
          </a:p>
        </p:txBody>
      </p:sp>
      <p:sp>
        <p:nvSpPr>
          <p:cNvPr id="3" name="Content Placeholder 2"/>
          <p:cNvSpPr>
            <a:spLocks noGrp="1"/>
          </p:cNvSpPr>
          <p:nvPr>
            <p:ph idx="1"/>
          </p:nvPr>
        </p:nvSpPr>
        <p:spPr>
          <a:xfrm>
            <a:off x="251520" y="1340768"/>
            <a:ext cx="8445624" cy="4525963"/>
          </a:xfrm>
        </p:spPr>
        <p:txBody>
          <a:bodyPr numCol="1"/>
          <a:lstStyle/>
          <a:p>
            <a:pPr>
              <a:buNone/>
            </a:pPr>
            <a:r>
              <a:rPr lang="en-GB" altLang="en-GB" dirty="0"/>
              <a:t>5. How could we suppose, as we do, that some objects possess features that </a:t>
            </a:r>
            <a:r>
              <a:rPr lang="en-GB" altLang="en-GB" b="1" dirty="0"/>
              <a:t>merit</a:t>
            </a:r>
            <a:r>
              <a:rPr lang="en-GB" altLang="en-GB" dirty="0"/>
              <a:t> our taking pleasure in those objects, unless we think that these objects possess their beauties or perfections </a:t>
            </a:r>
            <a:r>
              <a:rPr lang="en-GB" altLang="en-GB" i="1" dirty="0"/>
              <a:t>independently of and </a:t>
            </a:r>
            <a:r>
              <a:rPr lang="en-GB" altLang="en-GB" i="1" dirty="0" err="1"/>
              <a:t>antecedently</a:t>
            </a:r>
            <a:r>
              <a:rPr lang="en-GB" altLang="en-GB" i="1" dirty="0"/>
              <a:t> to </a:t>
            </a:r>
            <a:r>
              <a:rPr lang="en-GB" altLang="en-GB" dirty="0"/>
              <a:t>our taking pleasure in them?</a:t>
            </a:r>
          </a:p>
        </p:txBody>
      </p:sp>
    </p:spTree>
    <p:extLst>
      <p:ext uri="{BB962C8B-B14F-4D97-AF65-F5344CB8AC3E}">
        <p14:creationId xmlns:p14="http://schemas.microsoft.com/office/powerpoint/2010/main" val="3308582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numCol="1">
            <a:normAutofit fontScale="90000"/>
          </a:bodyPr>
          <a:lstStyle/>
          <a:p>
            <a:r>
              <a:rPr lang="en-GB" altLang="en-GB" dirty="0"/>
              <a:t>Since both Hume and Reid believe there are aesthetic standards, why is it important to decide between them? </a:t>
            </a:r>
          </a:p>
        </p:txBody>
      </p:sp>
      <p:sp>
        <p:nvSpPr>
          <p:cNvPr id="3" name="Content Placeholder 2"/>
          <p:cNvSpPr>
            <a:spLocks noGrp="1"/>
          </p:cNvSpPr>
          <p:nvPr>
            <p:ph idx="1"/>
          </p:nvPr>
        </p:nvSpPr>
        <p:spPr>
          <a:xfrm>
            <a:off x="251520" y="2132856"/>
            <a:ext cx="8640960" cy="4536504"/>
          </a:xfrm>
        </p:spPr>
        <p:txBody>
          <a:bodyPr numCol="1">
            <a:normAutofit fontScale="92500" lnSpcReduction="20000"/>
          </a:bodyPr>
          <a:lstStyle/>
          <a:p>
            <a:pPr>
              <a:buNone/>
            </a:pPr>
            <a:r>
              <a:rPr lang="en-GB" altLang="en-GB" dirty="0"/>
              <a:t>    Reid’s answer: If beauty is no quality of objects but a feeling in us, the spectators, then what is beautiful depends on an arbitrary structure of the human mind; so that, by a mere change in the structure of our sentiments, what is deformed might become beautiful, and what is beautiful become deformed. Thus, from our ideas of beauty in the world, we can conclude </a:t>
            </a:r>
            <a:r>
              <a:rPr lang="en-GB" altLang="en-GB" i="1" dirty="0"/>
              <a:t>nothing</a:t>
            </a:r>
            <a:r>
              <a:rPr lang="en-GB" altLang="en-GB" dirty="0"/>
              <a:t> concerning the character of the creator. But if beauty really is, as we believe, part of the fabric of the universe, we can infer that the idea of beauty forms part of the character of our creator</a:t>
            </a:r>
          </a:p>
        </p:txBody>
      </p:sp>
    </p:spTree>
    <p:extLst>
      <p:ext uri="{BB962C8B-B14F-4D97-AF65-F5344CB8AC3E}">
        <p14:creationId xmlns:p14="http://schemas.microsoft.com/office/powerpoint/2010/main" val="1274635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79512"/>
            <a:ext cx="8229600" cy="662062"/>
          </a:xfrm>
        </p:spPr>
        <p:txBody>
          <a:bodyPr numCol="1">
            <a:normAutofit fontScale="90000"/>
          </a:bodyPr>
          <a:lstStyle/>
          <a:p>
            <a:endParaRPr lang="en-GB" altLang="en-GB" dirty="0"/>
          </a:p>
        </p:txBody>
      </p:sp>
      <p:sp>
        <p:nvSpPr>
          <p:cNvPr id="3" name="Content Placeholder 2"/>
          <p:cNvSpPr>
            <a:spLocks noGrp="1"/>
          </p:cNvSpPr>
          <p:nvPr>
            <p:ph idx="1"/>
          </p:nvPr>
        </p:nvSpPr>
        <p:spPr>
          <a:xfrm>
            <a:off x="179512" y="116632"/>
            <a:ext cx="8784976" cy="6741368"/>
          </a:xfrm>
        </p:spPr>
        <p:txBody>
          <a:bodyPr numCol="1">
            <a:normAutofit fontScale="92500" lnSpcReduction="20000"/>
          </a:bodyPr>
          <a:lstStyle/>
          <a:p>
            <a:pPr marL="0" indent="0">
              <a:buNone/>
            </a:pPr>
            <a:r>
              <a:rPr lang="en-GB" altLang="en-GB" dirty="0"/>
              <a:t>A </a:t>
            </a:r>
            <a:r>
              <a:rPr lang="en-GB" altLang="en-GB" dirty="0" err="1"/>
              <a:t>Humean</a:t>
            </a:r>
            <a:r>
              <a:rPr lang="en-GB" altLang="en-GB" dirty="0"/>
              <a:t> answer:</a:t>
            </a:r>
          </a:p>
          <a:p>
            <a:pPr marL="0" indent="0">
              <a:buNone/>
            </a:pPr>
            <a:r>
              <a:rPr lang="en-GB" altLang="en-GB" dirty="0"/>
              <a:t>1 Because there are rules governing which features in an object give disinterested pleasure, someone well versed in an art form will be able to judge whether a work falls under a rule </a:t>
            </a:r>
            <a:r>
              <a:rPr lang="en-GB" altLang="en-GB" i="1" dirty="0"/>
              <a:t>without</a:t>
            </a:r>
            <a:r>
              <a:rPr lang="en-GB" altLang="en-GB" dirty="0"/>
              <a:t> feeling any emotion at perceiving the features in question. This gives the impression that beauty can be </a:t>
            </a:r>
            <a:r>
              <a:rPr lang="en-GB" altLang="en-GB" dirty="0" smtClean="0"/>
              <a:t>determined quite independently </a:t>
            </a:r>
            <a:r>
              <a:rPr lang="en-GB" altLang="en-GB" dirty="0"/>
              <a:t>of any </a:t>
            </a:r>
            <a:r>
              <a:rPr lang="en-GB" altLang="en-GB" dirty="0" smtClean="0"/>
              <a:t>feeling, </a:t>
            </a:r>
            <a:r>
              <a:rPr lang="en-GB" altLang="en-GB" dirty="0"/>
              <a:t>and resides wholly in the object. But unless these features </a:t>
            </a:r>
            <a:r>
              <a:rPr lang="en-GB" altLang="en-GB" dirty="0" smtClean="0"/>
              <a:t>do </a:t>
            </a:r>
            <a:r>
              <a:rPr lang="en-GB" altLang="en-GB" dirty="0"/>
              <a:t>give pleasure, they would never have been conceived as beauties in the first place.</a:t>
            </a:r>
          </a:p>
          <a:p>
            <a:pPr marL="0" indent="0">
              <a:buNone/>
            </a:pPr>
            <a:endParaRPr lang="en-GB" altLang="en-GB" dirty="0"/>
          </a:p>
          <a:p>
            <a:pPr marL="0" indent="0">
              <a:buNone/>
            </a:pPr>
            <a:r>
              <a:rPr lang="en-GB" altLang="en-GB" dirty="0"/>
              <a:t>2 To talk of the beauties or deformities of an object is necessarily to place a VALUE upon them. No sense can be given to something having a worth or value without reference to the feelings or desires of those, or some of those, who make judgments on the object.   </a:t>
            </a:r>
          </a:p>
        </p:txBody>
      </p:sp>
    </p:spTree>
    <p:extLst>
      <p:ext uri="{BB962C8B-B14F-4D97-AF65-F5344CB8AC3E}">
        <p14:creationId xmlns:p14="http://schemas.microsoft.com/office/powerpoint/2010/main" val="2695718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numCol="1">
            <a:normAutofit/>
          </a:bodyPr>
          <a:lstStyle/>
          <a:p>
            <a:r>
              <a:rPr lang="en-GB" altLang="en-GB" dirty="0"/>
              <a:t>Some Suggested Reading</a:t>
            </a:r>
          </a:p>
        </p:txBody>
      </p:sp>
      <p:sp>
        <p:nvSpPr>
          <p:cNvPr id="3" name="Content Placeholder 2"/>
          <p:cNvSpPr>
            <a:spLocks noGrp="1"/>
          </p:cNvSpPr>
          <p:nvPr>
            <p:ph idx="1"/>
          </p:nvPr>
        </p:nvSpPr>
        <p:spPr>
          <a:xfrm>
            <a:off x="107504" y="1124744"/>
            <a:ext cx="9036496" cy="5544616"/>
          </a:xfrm>
        </p:spPr>
        <p:txBody>
          <a:bodyPr numCol="1">
            <a:normAutofit fontScale="85000" lnSpcReduction="20000"/>
          </a:bodyPr>
          <a:lstStyle/>
          <a:p>
            <a:pPr marL="0" indent="0">
              <a:buNone/>
            </a:pPr>
            <a:r>
              <a:rPr lang="en-GB" altLang="en-GB" dirty="0"/>
              <a:t>David Hume ‘Of the Standard of Taste’ and ‘Of the Delicacy of Taste and Passion’ in his </a:t>
            </a:r>
            <a:r>
              <a:rPr lang="en-GB" altLang="en-GB" i="1" dirty="0"/>
              <a:t>Essays</a:t>
            </a:r>
            <a:r>
              <a:rPr lang="en-GB" altLang="en-GB" dirty="0"/>
              <a:t> (Oxford UP)</a:t>
            </a:r>
          </a:p>
          <a:p>
            <a:pPr marL="0" indent="0">
              <a:buNone/>
            </a:pPr>
            <a:r>
              <a:rPr lang="en-GB" altLang="en-GB" dirty="0"/>
              <a:t>Thomas Reid ‘Of Taste’ [Essay VIII] in his </a:t>
            </a:r>
            <a:r>
              <a:rPr lang="en-GB" altLang="en-GB" i="1" dirty="0"/>
              <a:t>Essays on the Intellectual Powers of Man </a:t>
            </a:r>
            <a:r>
              <a:rPr lang="en-GB" altLang="en-GB" dirty="0"/>
              <a:t>(MIT or Edinburgh UP)</a:t>
            </a:r>
            <a:endParaRPr lang="en-GB" altLang="en-GB" i="1" dirty="0"/>
          </a:p>
          <a:p>
            <a:pPr marL="0" indent="0">
              <a:buNone/>
            </a:pPr>
            <a:endParaRPr lang="en-GB" altLang="en-GB" dirty="0"/>
          </a:p>
          <a:p>
            <a:pPr marL="0" indent="0">
              <a:buNone/>
            </a:pPr>
            <a:r>
              <a:rPr lang="en-GB" altLang="en-GB" dirty="0"/>
              <a:t>Malcolm Budd – </a:t>
            </a:r>
            <a:r>
              <a:rPr lang="en-GB" altLang="en-GB" i="1" dirty="0"/>
              <a:t>Values of Art</a:t>
            </a:r>
            <a:r>
              <a:rPr lang="en-GB" altLang="en-GB" dirty="0"/>
              <a:t>, chap I (Penguin)</a:t>
            </a:r>
          </a:p>
          <a:p>
            <a:pPr marL="0" indent="0">
              <a:buNone/>
            </a:pPr>
            <a:r>
              <a:rPr lang="en-GB" altLang="en-GB" dirty="0"/>
              <a:t>Rebecca </a:t>
            </a:r>
            <a:r>
              <a:rPr lang="en-GB" altLang="en-GB" dirty="0" err="1"/>
              <a:t>Copenhaver</a:t>
            </a:r>
            <a:r>
              <a:rPr lang="en-GB" altLang="en-GB" dirty="0"/>
              <a:t> – </a:t>
            </a:r>
            <a:r>
              <a:rPr lang="en-GB" altLang="en-GB" i="1" dirty="0"/>
              <a:t>Thomas Reid on Mind, Knowledge, and Value</a:t>
            </a:r>
            <a:r>
              <a:rPr lang="en-GB" altLang="en-GB" dirty="0"/>
              <a:t> chaps 5, 6, and 7 (Oxford UP)</a:t>
            </a:r>
          </a:p>
          <a:p>
            <a:pPr marL="0" indent="0">
              <a:buNone/>
            </a:pPr>
            <a:r>
              <a:rPr lang="en-GB" altLang="en-GB" dirty="0"/>
              <a:t>Peter </a:t>
            </a:r>
            <a:r>
              <a:rPr lang="en-GB" altLang="en-GB" dirty="0" err="1"/>
              <a:t>Kivy</a:t>
            </a:r>
            <a:r>
              <a:rPr lang="en-GB" altLang="en-GB" dirty="0"/>
              <a:t> – </a:t>
            </a:r>
            <a:r>
              <a:rPr lang="en-GB" altLang="en-GB" i="1" dirty="0"/>
              <a:t>De </a:t>
            </a:r>
            <a:r>
              <a:rPr lang="en-GB" altLang="en-GB" i="1" dirty="0" err="1"/>
              <a:t>Gustibus</a:t>
            </a:r>
            <a:r>
              <a:rPr lang="en-GB" altLang="en-GB" i="1" dirty="0"/>
              <a:t>: Arguing About Taste And Why We Do It </a:t>
            </a:r>
            <a:r>
              <a:rPr lang="en-GB" altLang="en-GB" dirty="0"/>
              <a:t>(Oxford UP)</a:t>
            </a:r>
          </a:p>
          <a:p>
            <a:pPr marL="0" indent="0">
              <a:buNone/>
            </a:pPr>
            <a:r>
              <a:rPr lang="en-GB" altLang="en-GB" dirty="0"/>
              <a:t>Andrew Ward – ‘Aesthetic Judgment’ in </a:t>
            </a:r>
            <a:r>
              <a:rPr lang="en-GB" altLang="en-GB" i="1" dirty="0"/>
              <a:t>A Companion to Aesthetics</a:t>
            </a:r>
            <a:r>
              <a:rPr lang="en-GB" altLang="en-GB" dirty="0"/>
              <a:t> ed. by David Cooper (1st edition) and by Stephen Davies et alia(2</a:t>
            </a:r>
            <a:r>
              <a:rPr lang="en-GB" altLang="en-GB" baseline="30000" dirty="0"/>
              <a:t>nd</a:t>
            </a:r>
            <a:r>
              <a:rPr lang="en-GB" altLang="en-GB" dirty="0"/>
              <a:t> edition) (Blackwell)</a:t>
            </a:r>
            <a:endParaRPr lang="en-GB" altLang="en-GB" baseline="30000" dirty="0"/>
          </a:p>
          <a:p>
            <a:pPr marL="0" indent="0">
              <a:buNone/>
            </a:pPr>
            <a:r>
              <a:rPr lang="en-GB" altLang="en-GB" baseline="30000" dirty="0"/>
              <a:t>   </a:t>
            </a:r>
            <a:r>
              <a:rPr lang="en-GB" altLang="en-GB" dirty="0"/>
              <a:t> </a:t>
            </a:r>
          </a:p>
        </p:txBody>
      </p:sp>
    </p:spTree>
    <p:extLst>
      <p:ext uri="{BB962C8B-B14F-4D97-AF65-F5344CB8AC3E}">
        <p14:creationId xmlns:p14="http://schemas.microsoft.com/office/powerpoint/2010/main" val="16526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lang="en-GB" altLang="en-GB" dirty="0"/>
              <a:t>1. What does Hume understand by a standard of taste in the arts?</a:t>
            </a:r>
          </a:p>
        </p:txBody>
      </p:sp>
      <p:sp>
        <p:nvSpPr>
          <p:cNvPr id="3" name="Content Placeholder 2"/>
          <p:cNvSpPr>
            <a:spLocks noGrp="1"/>
          </p:cNvSpPr>
          <p:nvPr>
            <p:ph idx="1"/>
          </p:nvPr>
        </p:nvSpPr>
        <p:spPr>
          <a:xfrm>
            <a:off x="251520" y="1600200"/>
            <a:ext cx="8640960" cy="4525963"/>
          </a:xfrm>
        </p:spPr>
        <p:txBody>
          <a:bodyPr numCol="1">
            <a:normAutofit/>
          </a:bodyPr>
          <a:lstStyle/>
          <a:p>
            <a:r>
              <a:rPr lang="en-GB" altLang="en-GB" dirty="0"/>
              <a:t>Beauty and Deformity are NOT qualities of (or in) objects as, for instance, shape is.</a:t>
            </a:r>
          </a:p>
          <a:p>
            <a:r>
              <a:rPr lang="en-GB" altLang="en-GB" dirty="0"/>
              <a:t>Whether an object is judged beautiful depends on the FEELINGS of observers.</a:t>
            </a:r>
          </a:p>
          <a:p>
            <a:r>
              <a:rPr lang="en-GB" altLang="en-GB" dirty="0"/>
              <a:t>The Standard of Taste determines WHICH feelings are the appropriate ones to experience and WHOSE judgment is best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908720"/>
            <a:ext cx="8712968" cy="2304256"/>
          </a:xfrm>
        </p:spPr>
        <p:txBody>
          <a:bodyPr numCol="1">
            <a:normAutofit fontScale="90000"/>
          </a:bodyPr>
          <a:lstStyle/>
          <a:p>
            <a:r>
              <a:rPr lang="en-GB" altLang="en-GB" dirty="0"/>
              <a:t>‘It is natural for us to seek a Standard of Taste; a rule…confirming one sentiment and condemning another’ (Hume)</a:t>
            </a:r>
          </a:p>
        </p:txBody>
      </p:sp>
      <p:sp>
        <p:nvSpPr>
          <p:cNvPr id="3" name="Content Placeholder 2"/>
          <p:cNvSpPr>
            <a:spLocks noGrp="1"/>
          </p:cNvSpPr>
          <p:nvPr>
            <p:ph idx="1"/>
          </p:nvPr>
        </p:nvSpPr>
        <p:spPr>
          <a:xfrm>
            <a:off x="457200" y="-2187623"/>
            <a:ext cx="8229600" cy="1584176"/>
          </a:xfrm>
        </p:spPr>
        <p:txBody>
          <a:bodyPr numCol="1"/>
          <a:lstStyle/>
          <a:p>
            <a:endParaRPr lang="en-GB" altLang="en-GB" dirty="0"/>
          </a:p>
          <a:p>
            <a:pPr>
              <a:buNone/>
            </a:pPr>
            <a:endParaRPr lang="en-GB" alt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3586410"/>
          </a:xfrm>
        </p:spPr>
        <p:txBody>
          <a:bodyPr numCol="1">
            <a:normAutofit/>
          </a:bodyPr>
          <a:lstStyle/>
          <a:p>
            <a:r>
              <a:rPr lang="en-GB" altLang="en-GB" dirty="0"/>
              <a:t>But how can there be a standard with regard to the feelings or sentiments of different human beings?</a:t>
            </a:r>
          </a:p>
        </p:txBody>
      </p:sp>
      <p:sp>
        <p:nvSpPr>
          <p:cNvPr id="3" name="Content Placeholder 2"/>
          <p:cNvSpPr>
            <a:spLocks noGrp="1"/>
          </p:cNvSpPr>
          <p:nvPr>
            <p:ph idx="1"/>
          </p:nvPr>
        </p:nvSpPr>
        <p:spPr>
          <a:xfrm>
            <a:off x="457200" y="-1179512"/>
            <a:ext cx="8229600" cy="144014"/>
          </a:xfrm>
        </p:spPr>
        <p:txBody>
          <a:bodyPr numCol="1">
            <a:normAutofit fontScale="25000" lnSpcReduction="20000"/>
          </a:bodyPr>
          <a:lstStyle/>
          <a:p>
            <a:endParaRPr lang="en-GB" alt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403648"/>
            <a:ext cx="8229600" cy="216024"/>
          </a:xfrm>
        </p:spPr>
        <p:txBody>
          <a:bodyPr numCol="1">
            <a:normAutofit fontScale="90000"/>
          </a:bodyPr>
          <a:lstStyle/>
          <a:p>
            <a:endParaRPr lang="en-GB" altLang="en-GB" dirty="0"/>
          </a:p>
        </p:txBody>
      </p:sp>
      <p:sp>
        <p:nvSpPr>
          <p:cNvPr id="13" name="Content Placeholder 12"/>
          <p:cNvSpPr>
            <a:spLocks noGrp="1"/>
          </p:cNvSpPr>
          <p:nvPr>
            <p:ph idx="1"/>
          </p:nvPr>
        </p:nvSpPr>
        <p:spPr>
          <a:xfrm>
            <a:off x="457200" y="260648"/>
            <a:ext cx="8435280" cy="5721499"/>
          </a:xfrm>
        </p:spPr>
        <p:txBody>
          <a:bodyPr numCol="1"/>
          <a:lstStyle/>
          <a:p>
            <a:r>
              <a:rPr lang="en-GB" altLang="en-GB" dirty="0"/>
              <a:t>Consider Colours: even if colours only exist in the mind, we possess a STANDARD for judging the true colour of an object</a:t>
            </a:r>
          </a:p>
          <a:p>
            <a:r>
              <a:rPr lang="en-GB" altLang="en-GB" dirty="0"/>
              <a:t>Similarly, we can have a standard for judging the beauty of an object – even though it is determined by the feelings of (some) observers</a:t>
            </a:r>
          </a:p>
          <a:p>
            <a:r>
              <a:rPr lang="en-GB" altLang="en-GB" dirty="0"/>
              <a:t>In each case, we can justify our judgments on the basis of the sensations or feelings of a standard judge: a standard colour judge (for colours) and a true critic (for beauty)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lang="en-GB" altLang="en-GB" dirty="0"/>
              <a:t>2. Why does Hume believe that a Standard of Taste exists?</a:t>
            </a:r>
          </a:p>
        </p:txBody>
      </p:sp>
      <p:sp>
        <p:nvSpPr>
          <p:cNvPr id="3" name="Content Placeholder 2"/>
          <p:cNvSpPr>
            <a:spLocks noGrp="1"/>
          </p:cNvSpPr>
          <p:nvPr>
            <p:ph idx="1"/>
          </p:nvPr>
        </p:nvSpPr>
        <p:spPr>
          <a:xfrm>
            <a:off x="457200" y="2027981"/>
            <a:ext cx="8229600" cy="4209331"/>
          </a:xfrm>
        </p:spPr>
        <p:txBody>
          <a:bodyPr numCol="1">
            <a:normAutofit/>
          </a:bodyPr>
          <a:lstStyle/>
          <a:p>
            <a:r>
              <a:rPr lang="en-GB" altLang="en-GB" dirty="0"/>
              <a:t>Largely because of the survival over many centuries and over many countries of certain prized works</a:t>
            </a:r>
          </a:p>
          <a:p>
            <a:r>
              <a:rPr lang="en-GB" altLang="en-GB" dirty="0"/>
              <a:t>As an example, Hume takes the case of the Greek poet Homer and the extended survival of his two poems the </a:t>
            </a:r>
            <a:r>
              <a:rPr lang="en-GB" altLang="en-GB" i="1" dirty="0"/>
              <a:t>Iliad</a:t>
            </a:r>
            <a:r>
              <a:rPr lang="en-GB" altLang="en-GB" dirty="0"/>
              <a:t> and the </a:t>
            </a:r>
            <a:r>
              <a:rPr lang="en-GB" altLang="en-GB" i="1" dirty="0"/>
              <a:t>Odyssey</a:t>
            </a:r>
          </a:p>
          <a:p>
            <a:pPr>
              <a:buNone/>
            </a:pPr>
            <a:r>
              <a:rPr lang="en-GB" altLang="en-GB"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640960" cy="6048672"/>
          </a:xfrm>
        </p:spPr>
        <p:txBody>
          <a:bodyPr numCol="1">
            <a:normAutofit fontScale="90000"/>
          </a:bodyPr>
          <a:lstStyle/>
          <a:p>
            <a:pPr algn="just"/>
            <a:r>
              <a:rPr lang="en-GB" altLang="en-GB" dirty="0"/>
              <a:t>‘The same Homer who pleased at Athens and Rome two thousand years ago is still admired at Paris and London. All the changes of climate, government, religion, and language have not been able to obscure his glory…a real genius the longer his works endure and the wider they are spread, the more sincere is the admiration which he meets with’    (Hume)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numCol="1">
            <a:normAutofit fontScale="90000"/>
          </a:bodyPr>
          <a:lstStyle/>
          <a:p>
            <a:r>
              <a:rPr lang="en-GB" altLang="en-GB" dirty="0"/>
              <a:t>3. How do we discover who conforms to the Standard of Taste?</a:t>
            </a:r>
          </a:p>
        </p:txBody>
      </p:sp>
      <p:sp>
        <p:nvSpPr>
          <p:cNvPr id="4" name="Content Placeholder 3"/>
          <p:cNvSpPr>
            <a:spLocks noGrp="1"/>
          </p:cNvSpPr>
          <p:nvPr>
            <p:ph idx="1"/>
          </p:nvPr>
        </p:nvSpPr>
        <p:spPr/>
        <p:txBody>
          <a:bodyPr numCol="1"/>
          <a:lstStyle/>
          <a:p>
            <a:pPr>
              <a:buNone/>
            </a:pPr>
            <a:r>
              <a:rPr lang="en-GB" altLang="en-GB" dirty="0"/>
              <a:t>Hume identifies five conditions which are required for or associated with being a ‘true critic’ :</a:t>
            </a:r>
          </a:p>
          <a:p>
            <a:pPr marL="514350" indent="-514350">
              <a:buAutoNum type="arabicPlain"/>
            </a:pPr>
            <a:r>
              <a:rPr lang="en-GB" altLang="en-GB" dirty="0"/>
              <a:t>Delicacy of Taste</a:t>
            </a:r>
          </a:p>
          <a:p>
            <a:pPr marL="514350" indent="-514350">
              <a:buAutoNum type="arabicPlain"/>
            </a:pPr>
            <a:r>
              <a:rPr lang="en-GB" altLang="en-GB" dirty="0"/>
              <a:t>Lack of Prejudice</a:t>
            </a:r>
          </a:p>
          <a:p>
            <a:pPr marL="514350" indent="-514350">
              <a:buAutoNum type="arabicPlain"/>
            </a:pPr>
            <a:r>
              <a:rPr lang="en-GB" altLang="en-GB" dirty="0"/>
              <a:t>Practice</a:t>
            </a:r>
          </a:p>
          <a:p>
            <a:pPr marL="514350" indent="-514350">
              <a:buAutoNum type="arabicPlain"/>
            </a:pPr>
            <a:r>
              <a:rPr lang="en-GB" altLang="en-GB" dirty="0"/>
              <a:t>Comparison</a:t>
            </a:r>
          </a:p>
          <a:p>
            <a:pPr marL="514350" indent="-514350">
              <a:buAutoNum type="arabicPlain"/>
            </a:pPr>
            <a:r>
              <a:rPr lang="en-GB" altLang="en-GB" dirty="0"/>
              <a:t>Good Sense</a:t>
            </a:r>
          </a:p>
          <a:p>
            <a:pPr>
              <a:buNone/>
            </a:pPr>
            <a:endParaRPr lang="en-GB" alt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id="{62F939B6-93AF-4DB8-9C6B-D6C7DFDC589F}" name="Office Theme"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2278</Words>
  <Application>Microsoft Macintosh PowerPoint</Application>
  <PresentationFormat>On-screen Show (4:3)</PresentationFormat>
  <Paragraphs>90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David Hume 1711-1776 Of  the Standard of Taste (1757)</vt:lpstr>
      <vt:lpstr>Four Questions</vt:lpstr>
      <vt:lpstr>1. What does Hume understand by a standard of taste in the arts?</vt:lpstr>
      <vt:lpstr>‘It is natural for us to seek a Standard of Taste; a rule…confirming one sentiment and condemning another’ (Hume)</vt:lpstr>
      <vt:lpstr>But how can there be a standard with regard to the feelings or sentiments of different human beings?</vt:lpstr>
      <vt:lpstr>PowerPoint Presentation</vt:lpstr>
      <vt:lpstr>2. Why does Hume believe that a Standard of Taste exists?</vt:lpstr>
      <vt:lpstr>‘The same Homer who pleased at Athens and Rome two thousand years ago is still admired at Paris and London. All the changes of climate, government, religion, and language have not been able to obscure his glory…a real genius the longer his works endure and the wider they are spread, the more sincere is the admiration which he meets with’    (Hume)</vt:lpstr>
      <vt:lpstr>3. How do we discover who conforms to the Standard of Taste?</vt:lpstr>
      <vt:lpstr>Delicacy of Taste</vt:lpstr>
      <vt:lpstr>Analogy of Wine Tasting –Story from Don Quixote</vt:lpstr>
      <vt:lpstr>Practice and Comparison</vt:lpstr>
      <vt:lpstr>Good Sense</vt:lpstr>
      <vt:lpstr>Someone who meets all 5 of Hume’s conditions – delicacy of taste, lack of prejudice, practice, comparison, and good sense – is a True Critic </vt:lpstr>
      <vt:lpstr>4. Has Hume succeeded in defending a Standard of Taste? Two modern criticisms</vt:lpstr>
      <vt:lpstr>Malcolm Budd and the charge that Hume has failed to defend a standard of artistic VALUE – the very point of his essay</vt:lpstr>
      <vt:lpstr>Thomas Reid 1710-1796 </vt:lpstr>
      <vt:lpstr>Reid claims that an aesthetic judgment is NOT determined by feelings or sentiments</vt:lpstr>
      <vt:lpstr>PowerPoint Presentation</vt:lpstr>
      <vt:lpstr>Good Taste</vt:lpstr>
      <vt:lpstr>Comparison of an Instinctive and a Rational Judgment of Taste</vt:lpstr>
      <vt:lpstr>Summary of Reid’s arguments for his claim that beauty is a property of the object, and is not dependent on a feeling or sentiment of any observer</vt:lpstr>
      <vt:lpstr>PowerPoint Presentation</vt:lpstr>
      <vt:lpstr>PowerPoint Presentation</vt:lpstr>
      <vt:lpstr>PowerPoint Presentation</vt:lpstr>
      <vt:lpstr>PowerPoint Presentation</vt:lpstr>
      <vt:lpstr>Since both Hume and Reid believe there are aesthetic standards, why is it important to decide between them? </vt:lpstr>
      <vt:lpstr>PowerPoint Presentation</vt:lpstr>
      <vt:lpstr>Some Suggested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Hume 1711-1776 Of  the Standard of Taste (1757)</dc:title>
  <dc:creator>Robert Ward</dc:creator>
  <cp:lastModifiedBy>Nick Jones</cp:lastModifiedBy>
  <cp:revision>171</cp:revision>
  <dcterms:created xsi:type="dcterms:W3CDTF">2014-03-13T11:00:26Z</dcterms:created>
  <dcterms:modified xsi:type="dcterms:W3CDTF">2016-11-05T13:09:44Z</dcterms:modified>
</cp:coreProperties>
</file>